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4" r:id="rId3"/>
    <p:sldId id="265" r:id="rId4"/>
    <p:sldId id="26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71A35-A283-43AA-BAD9-DF8860BA0A32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CC236-1746-4415-AD45-52B6D48FC3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519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" y="0"/>
            <a:ext cx="121791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04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4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79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645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916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33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60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04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50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74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8EFDF-0998-4743-822B-3CB74FFEA70A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51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" y="0"/>
            <a:ext cx="121791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8EFDF-0998-4743-822B-3CB74FFEA70A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5E965-280A-43D4-8620-968D601C1B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75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61166" y="3059894"/>
            <a:ext cx="5379369" cy="829210"/>
          </a:xfrm>
        </p:spPr>
        <p:txBody>
          <a:bodyPr>
            <a:noAutofit/>
          </a:bodyPr>
          <a:lstStyle/>
          <a:p>
            <a:r>
              <a:rPr lang="ru-RU" sz="254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Поддержка субъектов внутренней торговли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104679" y="6095041"/>
            <a:ext cx="1444626" cy="4273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14" b="1" dirty="0">
                <a:solidFill>
                  <a:schemeClr val="bg1"/>
                </a:solidFill>
                <a:latin typeface="Arial Narrow" panose="020B0606020202030204" pitchFamily="34" charset="0"/>
              </a:rPr>
              <a:t> Июнь 2024г.</a:t>
            </a:r>
            <a:r>
              <a:rPr lang="ru-RU" sz="2177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endParaRPr lang="ru-RU" sz="1633" dirty="0"/>
          </a:p>
        </p:txBody>
      </p:sp>
    </p:spTree>
    <p:extLst>
      <p:ext uri="{BB962C8B-B14F-4D97-AF65-F5344CB8AC3E}">
        <p14:creationId xmlns:p14="http://schemas.microsoft.com/office/powerpoint/2010/main" val="121993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37E6427-8E6F-46AD-ACB9-67CBE83191BD}"/>
              </a:ext>
            </a:extLst>
          </p:cNvPr>
          <p:cNvSpPr txBox="1">
            <a:spLocks/>
          </p:cNvSpPr>
          <p:nvPr/>
        </p:nvSpPr>
        <p:spPr bwMode="gray">
          <a:xfrm>
            <a:off x="1654723" y="373508"/>
            <a:ext cx="7524510" cy="563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 defTabSz="685122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06508" algn="l"/>
              </a:tabLst>
              <a:defRPr sz="1454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2pPr>
            <a:lvl3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3pPr>
            <a:lvl4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4pPr>
            <a:lvl5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5pPr>
            <a:lvl6pPr marL="34984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6pPr>
            <a:lvl7pPr marL="69969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7pPr>
            <a:lvl8pPr marL="104954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8pPr>
            <a:lvl9pPr marL="139939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defTabSz="0">
              <a:tabLst>
                <a:tab pos="0" algn="l"/>
                <a:tab pos="186157" algn="l"/>
              </a:tabLst>
              <a:defRPr/>
            </a:pPr>
            <a:r>
              <a:rPr lang="ru-RU" sz="1633" b="1" kern="0" dirty="0">
                <a:solidFill>
                  <a:srgbClr val="C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  <a:sym typeface="Arial"/>
              </a:rPr>
              <a:t>Условия субсидирования/гарантирования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723745"/>
              </p:ext>
            </p:extLst>
          </p:nvPr>
        </p:nvGraphicFramePr>
        <p:xfrm>
          <a:off x="118871" y="1218199"/>
          <a:ext cx="11846149" cy="55636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1361">
                  <a:extLst>
                    <a:ext uri="{9D8B030D-6E8A-4147-A177-3AD203B41FA5}">
                      <a16:colId xmlns:a16="http://schemas.microsoft.com/office/drawing/2014/main" val="986972981"/>
                    </a:ext>
                  </a:extLst>
                </a:gridCol>
                <a:gridCol w="9794788">
                  <a:extLst>
                    <a:ext uri="{9D8B030D-6E8A-4147-A177-3AD203B41FA5}">
                      <a16:colId xmlns:a16="http://schemas.microsoft.com/office/drawing/2014/main" val="3647973257"/>
                    </a:ext>
                  </a:extLst>
                </a:gridCol>
              </a:tblGrid>
              <a:tr h="3558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убъект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внутренней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торговли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физические или юридические лица, осуществляющие внутреннюю торговлю в соответствии с Законом РК «О регулировании торговой деятельности»</a:t>
                      </a:r>
                    </a:p>
                  </a:txBody>
                  <a:tcPr marL="29554" marR="295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613825"/>
                  </a:ext>
                </a:extLst>
              </a:tr>
              <a:tr h="3736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Перечень ОКЭД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городах областного значения: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ОКЭД 46.90.3 «Оптовая торговля широким ассортиментом товаров без какой-либо конкретизации в торговых объектах с торговой площадью более 2000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кв.м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(2000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кв.м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и выше), включая оптово-распределительные центры»;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ОКЭД 47.11 «Розничная торговля в неспециализированных магазинах преимущественно продуктами питания, напитками и табачными изделиями»;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ОКЭД 47.19 «Прочая розничная торговля в неспециализированных магазинах»;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ОКЭД 47.91.0 «Розничная торговля путем заказа товаров по почте или через сеть Интернет»;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ОКЭД 68.20.3 «Аренда (субаренда) и управление собственным или арендованным торговым рынком»;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ОКЭД 68.20.4 «Аренда и управление собственной торговой недвижимостью и многофункциональными комплексами в торговой деятельности», за исключением ТРЦ;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ОКЭД 68.20.5 «Аренда (субаренда) и управление арендуемой торговой недвижимостью и арендованными многофункциональными комплексами в торговой деятельности», за исключением ТРЦ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200" b="1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моно- и малых городах, сельских населенных пунктах: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ОКЭД 46 «Оптовая торговля, за исключением торговли автомобилями и мотоциклами»;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ОКЭД 47 «Розничная торговля, кроме торговли автомобилями и мотоциклами»;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ОКЭД 68.20.3 «Аренда (субаренда) и управление собственным или арендованным торговым рынком»;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ОКЭД 68.20.4 «Аренда и управление собственной торговой недвижимостью и многофункциональными комплексами в торговой деятельности», за исключением ТРЦ;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ОКЭД 68.20.5 «Аренда (субаренда) и управление арендуемой торговой недвижимостью и арендованными многофункциональными комплексами в торговой деятельности», за исключением ТРЦ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341686"/>
                  </a:ext>
                </a:extLst>
              </a:tr>
              <a:tr h="7116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Особые условия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Субсидирование и гарантирование не распространяются: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на торгово-развлекательные центры (ТРЦ);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на проекты, реализуемые в столице и городах республиканского значения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Рефинансирование – не предусмотрено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291743"/>
                  </a:ext>
                </a:extLst>
              </a:tr>
              <a:tr h="6258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Встречные обязательства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по инвестиционным проектам - увеличение налогов на 10% после 2 финансовых лет с момента предоставления меры государственной поддержки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489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855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37E6427-8E6F-46AD-ACB9-67CBE83191BD}"/>
              </a:ext>
            </a:extLst>
          </p:cNvPr>
          <p:cNvSpPr txBox="1">
            <a:spLocks/>
          </p:cNvSpPr>
          <p:nvPr/>
        </p:nvSpPr>
        <p:spPr bwMode="gray">
          <a:xfrm>
            <a:off x="1654723" y="373508"/>
            <a:ext cx="7524510" cy="563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 defTabSz="685122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06508" algn="l"/>
              </a:tabLst>
              <a:defRPr sz="1454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2pPr>
            <a:lvl3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3pPr>
            <a:lvl4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4pPr>
            <a:lvl5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5pPr>
            <a:lvl6pPr marL="34984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6pPr>
            <a:lvl7pPr marL="69969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7pPr>
            <a:lvl8pPr marL="104954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8pPr>
            <a:lvl9pPr marL="139939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defTabSz="0">
              <a:tabLst>
                <a:tab pos="0" algn="l"/>
                <a:tab pos="186157" algn="l"/>
              </a:tabLst>
              <a:defRPr/>
            </a:pPr>
            <a:r>
              <a:rPr lang="ru-RU" sz="1633" b="1" kern="0" dirty="0">
                <a:solidFill>
                  <a:srgbClr val="C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  <a:sym typeface="Arial"/>
              </a:rPr>
              <a:t>Условия субсидирования/гарантирования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328930"/>
              </p:ext>
            </p:extLst>
          </p:nvPr>
        </p:nvGraphicFramePr>
        <p:xfrm>
          <a:off x="118872" y="1218200"/>
          <a:ext cx="11661324" cy="5134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9356">
                  <a:extLst>
                    <a:ext uri="{9D8B030D-6E8A-4147-A177-3AD203B41FA5}">
                      <a16:colId xmlns:a16="http://schemas.microsoft.com/office/drawing/2014/main" val="986972981"/>
                    </a:ext>
                  </a:extLst>
                </a:gridCol>
                <a:gridCol w="9641968">
                  <a:extLst>
                    <a:ext uri="{9D8B030D-6E8A-4147-A177-3AD203B41FA5}">
                      <a16:colId xmlns:a16="http://schemas.microsoft.com/office/drawing/2014/main" val="3647973257"/>
                    </a:ext>
                  </a:extLst>
                </a:gridCol>
              </a:tblGrid>
              <a:tr h="307667"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Условия</a:t>
                      </a:r>
                      <a:r>
                        <a:rPr lang="en-US" sz="12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субсидирования:</a:t>
                      </a:r>
                      <a:endParaRPr lang="ru-RU" sz="12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770778"/>
                  </a:ext>
                </a:extLst>
              </a:tr>
              <a:tr h="558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кредита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проекты в 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городах областного значения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не более 3 млрд тенге;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проекты в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моно- и малых городах, сельских населенных пунктах - не более 1,5 млрд тенге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396487"/>
                  </a:ext>
                </a:extLst>
              </a:tr>
              <a:tr h="5582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субсидирования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на инвестиционные цели - не более 5 лет;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на пополнение оборотных средств - не более 3 лет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730551"/>
                  </a:ext>
                </a:extLst>
              </a:tr>
              <a:tr h="342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Размер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субсидии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базовая НБРК + 5% (номинальная ставка вознаграждения), из которых 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10,5% </a:t>
                      </a:r>
                      <a:r>
                        <a:rPr lang="ru-RU" sz="12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(на 3</a:t>
                      </a:r>
                      <a:r>
                        <a:rPr lang="ru-RU" sz="1200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июня 2024 года)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субсидируется государством, а разницу оплачивает субъект внутренней 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торговли. Субсидируемая часть ставки вознаграждения снижается на равнозначное изменение уменьшаемому значению базовой ставки НБРК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8659432"/>
                  </a:ext>
                </a:extLst>
              </a:tr>
              <a:tr h="342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Запрет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при сумме кредита свыше 500 </a:t>
                      </a:r>
                      <a:r>
                        <a:rPr lang="ru-RU" sz="120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млн тенге 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запрет на выплату дивидендов</a:t>
                      </a:r>
                    </a:p>
                  </a:txBody>
                  <a:tcPr marL="29554" marR="295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878514"/>
                  </a:ext>
                </a:extLst>
              </a:tr>
              <a:tr h="307667"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Условия</a:t>
                      </a:r>
                      <a:r>
                        <a:rPr lang="en-US" sz="12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гарант</a:t>
                      </a:r>
                      <a:r>
                        <a:rPr lang="en-US" sz="1200" i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ирования</a:t>
                      </a:r>
                      <a:r>
                        <a:rPr lang="en-US" sz="12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ru-RU" sz="12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644818"/>
                  </a:ext>
                </a:extLst>
              </a:tr>
              <a:tr h="1116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кредита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действующих субъектов внутренней торговли: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проекты в 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городах областного значения -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более 3 млрд тенге;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ru-RU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проекты </a:t>
                      </a:r>
                      <a:r>
                        <a:rPr lang="ru-RU" sz="120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моно- и малых городах, сельских населенных пунктах - не более 1,5 млрд тенге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начинающих субъектов внутренней торговли: не превышает 360 млн тенге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666570"/>
                  </a:ext>
                </a:extLst>
              </a:tr>
              <a:tr h="2791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гаранти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рования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более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срока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521378"/>
                  </a:ext>
                </a:extLst>
              </a:tr>
              <a:tr h="11164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Размер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гарантии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действующих субъектов внутренней торговли: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не превышает 1,5 млрд тенге до 50% от суммы кредита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начинающих субъектов внутренней торговли: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не превышает 306 млн тенге до 85% от суммы кредита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9554" marR="29554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224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072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37E6427-8E6F-46AD-ACB9-67CBE83191BD}"/>
              </a:ext>
            </a:extLst>
          </p:cNvPr>
          <p:cNvSpPr txBox="1">
            <a:spLocks/>
          </p:cNvSpPr>
          <p:nvPr/>
        </p:nvSpPr>
        <p:spPr bwMode="gray">
          <a:xfrm>
            <a:off x="1654723" y="373508"/>
            <a:ext cx="7524510" cy="563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 defTabSz="685122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06508" algn="l"/>
              </a:tabLst>
              <a:defRPr sz="1454" b="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2pPr>
            <a:lvl3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3pPr>
            <a:lvl4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4pPr>
            <a:lvl5pPr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5pPr>
            <a:lvl6pPr marL="34984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6pPr>
            <a:lvl7pPr marL="699699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7pPr>
            <a:lvl8pPr marL="104954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8pPr>
            <a:lvl9pPr marL="1399398" algn="l" defTabSz="685122" rtl="0" eaLnBrk="1" fontAlgn="base" hangingPunct="1">
              <a:spcBef>
                <a:spcPct val="0"/>
              </a:spcBef>
              <a:spcAft>
                <a:spcPct val="0"/>
              </a:spcAft>
              <a:defRPr sz="1454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defTabSz="0">
              <a:tabLst>
                <a:tab pos="0" algn="l"/>
                <a:tab pos="186157" algn="l"/>
              </a:tabLst>
              <a:defRPr/>
            </a:pPr>
            <a:r>
              <a:rPr lang="ru-RU" sz="1633" b="1" kern="0" dirty="0">
                <a:solidFill>
                  <a:srgbClr val="C00000"/>
                </a:solidFill>
                <a:latin typeface="Arial" panose="020B0604020202020204" pitchFamily="34" charset="0"/>
                <a:ea typeface="ＭＳ Ｐゴシック"/>
                <a:cs typeface="Arial" panose="020B0604020202020204" pitchFamily="34" charset="0"/>
                <a:sym typeface="Arial"/>
              </a:rPr>
              <a:t>Условия субсидирования/гарантирования</a:t>
            </a:r>
          </a:p>
        </p:txBody>
      </p:sp>
      <p:sp>
        <p:nvSpPr>
          <p:cNvPr id="6" name="object 3"/>
          <p:cNvSpPr txBox="1">
            <a:spLocks noGrp="1"/>
          </p:cNvSpPr>
          <p:nvPr>
            <p:ph sz="half" idx="4294967295"/>
          </p:nvPr>
        </p:nvSpPr>
        <p:spPr>
          <a:xfrm>
            <a:off x="777240" y="1324761"/>
            <a:ext cx="10113264" cy="3472104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75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Обязательными условиями для субъектов внутренней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торговли являются</a:t>
            </a:r>
            <a:r>
              <a:rPr sz="14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1400" spc="-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0355" marR="171450" indent="-285115" algn="just">
              <a:lnSpc>
                <a:spcPct val="100000"/>
              </a:lnSpc>
              <a:spcBef>
                <a:spcPts val="575"/>
              </a:spcBef>
              <a:buFont typeface="Times New Roman"/>
              <a:buChar char="-"/>
              <a:tabLst>
                <a:tab pos="300355" algn="l"/>
              </a:tabLst>
            </a:pPr>
            <a:r>
              <a:rPr lang="ru-RU" sz="1400" spc="-25" dirty="0" smtClean="0">
                <a:solidFill>
                  <a:srgbClr val="000000"/>
                </a:solidFill>
                <a:latin typeface="Times New Roman"/>
                <a:cs typeface="Times New Roman"/>
              </a:rPr>
              <a:t>размещения на 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торговой площади и (или) полочном пространстве </a:t>
            </a:r>
            <a:r>
              <a:rPr lang="ru-RU" sz="1400" spc="-25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непродовольственными/продовольственными товарами не 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менее 20% отечественного производства </a:t>
            </a:r>
            <a:endParaRPr sz="1400" b="0" spc="-25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00355" indent="-285115" algn="just">
              <a:lnSpc>
                <a:spcPct val="100000"/>
              </a:lnSpc>
              <a:spcBef>
                <a:spcPts val="600"/>
              </a:spcBef>
              <a:buFont typeface="Times New Roman"/>
              <a:buChar char="-"/>
              <a:tabLst>
                <a:tab pos="300355" algn="l"/>
              </a:tabLst>
            </a:pP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реализация на территории объекта социально </a:t>
            </a:r>
            <a:r>
              <a:rPr lang="ru-RU" sz="1400" spc="-25" dirty="0" smtClean="0">
                <a:solidFill>
                  <a:srgbClr val="000000"/>
                </a:solidFill>
                <a:latin typeface="Times New Roman"/>
                <a:cs typeface="Times New Roman"/>
              </a:rPr>
              <a:t>значимыми продовольственными товарами</a:t>
            </a:r>
          </a:p>
          <a:p>
            <a:pPr marL="300355" indent="-285115" algn="just">
              <a:lnSpc>
                <a:spcPct val="100000"/>
              </a:lnSpc>
              <a:spcBef>
                <a:spcPts val="600"/>
              </a:spcBef>
              <a:buFont typeface="Times New Roman"/>
              <a:buChar char="-"/>
              <a:tabLst>
                <a:tab pos="300355" algn="l"/>
              </a:tabLst>
            </a:pP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применение национального каталога товаров, согласно национальному стандарту </a:t>
            </a:r>
            <a:endParaRPr lang="ru-RU" sz="1400" spc="-25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14288" indent="-14288" algn="just">
              <a:lnSpc>
                <a:spcPct val="100000"/>
              </a:lnSpc>
              <a:spcBef>
                <a:spcPts val="600"/>
              </a:spcBef>
              <a:buNone/>
              <a:tabLst>
                <a:tab pos="300355" algn="l"/>
              </a:tabLst>
            </a:pPr>
            <a:r>
              <a:rPr lang="ru-RU" sz="1400" i="1" spc="-25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* </a:t>
            </a:r>
            <a:r>
              <a:rPr lang="ru-RU" sz="12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В случае отсутствия в данном объеме продовольственных и непродовольственных товаров отечественного производства, оставшиеся места и (или) полочное пространство заполняются товарами по усмотрению субъекта внутренней торговли</a:t>
            </a:r>
            <a:endParaRPr lang="ru-RU" sz="1200" b="0" i="1" spc="-25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00990" indent="-285750" algn="just">
              <a:lnSpc>
                <a:spcPct val="100000"/>
              </a:lnSpc>
              <a:spcBef>
                <a:spcPts val="600"/>
              </a:spcBef>
              <a:tabLst>
                <a:tab pos="300355" algn="l"/>
              </a:tabLst>
            </a:pP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Обязательными условиями для электронных торговых площадок в сфере электронной торговли являются:</a:t>
            </a:r>
            <a:endParaRPr sz="1400" b="0" spc="-25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00355" indent="-285115" algn="just">
              <a:lnSpc>
                <a:spcPct val="100000"/>
              </a:lnSpc>
              <a:spcBef>
                <a:spcPts val="605"/>
              </a:spcBef>
              <a:buFont typeface="Times New Roman"/>
              <a:buChar char="-"/>
              <a:tabLst>
                <a:tab pos="300355" algn="l"/>
              </a:tabLst>
            </a:pP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установление отличительного знака маркировки </a:t>
            </a:r>
            <a:r>
              <a:rPr lang="ru-RU" sz="1400" spc="-25" dirty="0" smtClean="0">
                <a:solidFill>
                  <a:srgbClr val="000000"/>
                </a:solidFill>
                <a:latin typeface="Times New Roman"/>
                <a:cs typeface="Times New Roman"/>
              </a:rPr>
              <a:t>на </a:t>
            </a:r>
            <a:r>
              <a:rPr lang="ru-RU" sz="1400" spc="-25" dirty="0">
                <a:solidFill>
                  <a:srgbClr val="000000"/>
                </a:solidFill>
                <a:latin typeface="Times New Roman"/>
                <a:cs typeface="Times New Roman"/>
              </a:rPr>
              <a:t>товары, произведенные в Республике Казахстан</a:t>
            </a:r>
            <a:endParaRPr sz="1400" b="0" spc="-25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00355" marR="5715" indent="-285115" algn="just">
              <a:lnSpc>
                <a:spcPct val="100000"/>
              </a:lnSpc>
              <a:spcBef>
                <a:spcPts val="600"/>
              </a:spcBef>
              <a:buFont typeface="Times New Roman"/>
              <a:buChar char="-"/>
              <a:tabLst>
                <a:tab pos="300355" algn="l"/>
              </a:tabLst>
            </a:pPr>
            <a:r>
              <a:rPr lang="ru-RU" sz="1400" spc="-10" dirty="0">
                <a:solidFill>
                  <a:srgbClr val="000000"/>
                </a:solidFill>
                <a:latin typeface="Times New Roman"/>
                <a:cs typeface="Times New Roman"/>
              </a:rPr>
              <a:t>создание отдельного раздела товаров с отличительным знаком маркировки «</a:t>
            </a:r>
            <a:r>
              <a:rPr lang="ru-RU" sz="1400" spc="-10" dirty="0" err="1">
                <a:solidFill>
                  <a:srgbClr val="000000"/>
                </a:solidFill>
                <a:latin typeface="Times New Roman"/>
                <a:cs typeface="Times New Roman"/>
              </a:rPr>
              <a:t>Қазақстанда</a:t>
            </a:r>
            <a:r>
              <a:rPr lang="ru-RU" sz="1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10" dirty="0" err="1">
                <a:solidFill>
                  <a:srgbClr val="000000"/>
                </a:solidFill>
                <a:latin typeface="Times New Roman"/>
                <a:cs typeface="Times New Roman"/>
              </a:rPr>
              <a:t>жасалған</a:t>
            </a:r>
            <a:r>
              <a:rPr lang="ru-RU" sz="1400" spc="-10" dirty="0">
                <a:solidFill>
                  <a:srgbClr val="000000"/>
                </a:solidFill>
                <a:latin typeface="Times New Roman"/>
                <a:cs typeface="Times New Roman"/>
              </a:rPr>
              <a:t>» на электронных торговых площадках</a:t>
            </a:r>
            <a:endParaRPr sz="1400" b="0" spc="-1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300355" marR="5080" indent="-285115" algn="just">
              <a:lnSpc>
                <a:spcPct val="100000"/>
              </a:lnSpc>
              <a:spcBef>
                <a:spcPts val="600"/>
              </a:spcBef>
              <a:buFont typeface="Times New Roman"/>
              <a:buChar char="-"/>
              <a:tabLst>
                <a:tab pos="300355" algn="l"/>
              </a:tabLst>
            </a:pPr>
            <a:r>
              <a:rPr lang="ru-RU" sz="1400" spc="-10" dirty="0">
                <a:solidFill>
                  <a:srgbClr val="000000"/>
                </a:solidFill>
                <a:latin typeface="Times New Roman"/>
                <a:cs typeface="Times New Roman"/>
              </a:rPr>
              <a:t>предоставление приоритета товарам с отличительным знаком «</a:t>
            </a:r>
            <a:r>
              <a:rPr lang="ru-RU" sz="1400" spc="-10" dirty="0" err="1">
                <a:solidFill>
                  <a:srgbClr val="000000"/>
                </a:solidFill>
                <a:latin typeface="Times New Roman"/>
                <a:cs typeface="Times New Roman"/>
              </a:rPr>
              <a:t>Қазақстанда</a:t>
            </a:r>
            <a:r>
              <a:rPr lang="ru-RU" sz="1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ru-RU" sz="1400" spc="-10" dirty="0" err="1">
                <a:solidFill>
                  <a:srgbClr val="000000"/>
                </a:solidFill>
                <a:latin typeface="Times New Roman"/>
                <a:cs typeface="Times New Roman"/>
              </a:rPr>
              <a:t>жасалған</a:t>
            </a:r>
            <a:r>
              <a:rPr lang="ru-RU" sz="1400" spc="-10" dirty="0">
                <a:solidFill>
                  <a:srgbClr val="000000"/>
                </a:solidFill>
                <a:latin typeface="Times New Roman"/>
                <a:cs typeface="Times New Roman"/>
              </a:rPr>
              <a:t>» при выводе результатов поиска товаров на электронных торговых </a:t>
            </a:r>
            <a:r>
              <a:rPr lang="ru-RU" sz="1400" spc="-10" dirty="0" smtClean="0">
                <a:solidFill>
                  <a:srgbClr val="000000"/>
                </a:solidFill>
                <a:latin typeface="Times New Roman"/>
                <a:cs typeface="Times New Roman"/>
              </a:rPr>
              <a:t>площадках</a:t>
            </a:r>
            <a:endParaRPr sz="1400" b="0" spc="-1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556237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675</Words>
  <Application>Microsoft Office PowerPoint</Application>
  <PresentationFormat>Широкоэкранный</PresentationFormat>
  <Paragraphs>63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Arial Narrow</vt:lpstr>
      <vt:lpstr>Calibri</vt:lpstr>
      <vt:lpstr>Calibri Light</vt:lpstr>
      <vt:lpstr>Times New Roman</vt:lpstr>
      <vt:lpstr>Тема Office</vt:lpstr>
      <vt:lpstr>Поддержка субъектов внутренней торговли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</dc:title>
  <dc:creator>Абзал Ағыбайұлы Қуандық</dc:creator>
  <cp:lastModifiedBy>Данияр Мансурович Расулов</cp:lastModifiedBy>
  <cp:revision>74</cp:revision>
  <cp:lastPrinted>2024-06-26T06:47:44Z</cp:lastPrinted>
  <dcterms:created xsi:type="dcterms:W3CDTF">2023-03-01T03:39:42Z</dcterms:created>
  <dcterms:modified xsi:type="dcterms:W3CDTF">2024-07-03T11:51:51Z</dcterms:modified>
</cp:coreProperties>
</file>